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85" r:id="rId4"/>
    <p:sldId id="260" r:id="rId5"/>
    <p:sldId id="259" r:id="rId6"/>
    <p:sldId id="261" r:id="rId7"/>
    <p:sldId id="262" r:id="rId8"/>
    <p:sldId id="264" r:id="rId9"/>
    <p:sldId id="297" r:id="rId10"/>
    <p:sldId id="298" r:id="rId11"/>
    <p:sldId id="303" r:id="rId12"/>
    <p:sldId id="299" r:id="rId13"/>
    <p:sldId id="270" r:id="rId14"/>
    <p:sldId id="273" r:id="rId15"/>
    <p:sldId id="272" r:id="rId16"/>
    <p:sldId id="271" r:id="rId17"/>
    <p:sldId id="274" r:id="rId18"/>
    <p:sldId id="300" r:id="rId19"/>
    <p:sldId id="301" r:id="rId20"/>
    <p:sldId id="302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4660"/>
  </p:normalViewPr>
  <p:slideViewPr>
    <p:cSldViewPr>
      <p:cViewPr varScale="1">
        <p:scale>
          <a:sx n="67" d="100"/>
          <a:sy n="67" d="100"/>
        </p:scale>
        <p:origin x="53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6B977-0A44-49C1-B788-C0A03D6AF3DA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386F5-130E-4B9D-9BB0-5E9DF90EF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914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86F5-130E-4B9D-9BB0-5E9DF90EF5C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10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474F938-2F6D-4A39-96DC-F88C1401B8D2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E360DAC-47EE-4AAA-B34C-564454EF07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819400"/>
            <a:ext cx="8305800" cy="3276600"/>
          </a:xfrm>
        </p:spPr>
        <p:txBody>
          <a:bodyPr/>
          <a:lstStyle/>
          <a:p>
            <a:pPr marL="608013" marR="0" indent="-3429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ü"/>
            </a:pPr>
            <a:r>
              <a:rPr lang="fa-IR" sz="2000" dirty="0" smtClean="0">
                <a:latin typeface="Calibri"/>
                <a:ea typeface="Calibri"/>
                <a:cs typeface="B Nazanin" pitchFamily="2" charset="-78"/>
              </a:rPr>
              <a:t>نام دانشجو:</a:t>
            </a:r>
            <a:endParaRPr lang="en-US" sz="2000" dirty="0" smtClean="0">
              <a:latin typeface="Calibri"/>
              <a:ea typeface="Calibri"/>
              <a:cs typeface="B Nazanin" pitchFamily="2" charset="-78"/>
            </a:endParaRPr>
          </a:p>
          <a:p>
            <a:pPr marL="608013" marR="0" indent="-3429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ü"/>
            </a:pPr>
            <a:r>
              <a:rPr lang="fa-IR" sz="2000" dirty="0" smtClean="0">
                <a:latin typeface="Calibri"/>
                <a:ea typeface="Calibri"/>
                <a:cs typeface="B Nazanin" pitchFamily="2" charset="-78"/>
              </a:rPr>
              <a:t>نام بیمارستان:</a:t>
            </a:r>
            <a:endParaRPr lang="en-US" sz="2000" dirty="0" smtClean="0">
              <a:latin typeface="Calibri"/>
              <a:ea typeface="Calibri"/>
              <a:cs typeface="B Nazanin" pitchFamily="2" charset="-78"/>
            </a:endParaRPr>
          </a:p>
          <a:p>
            <a:pPr marL="608013" marR="0" indent="-3429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ü"/>
            </a:pPr>
            <a:r>
              <a:rPr lang="fa-IR" sz="2000" dirty="0" smtClean="0">
                <a:latin typeface="Calibri"/>
                <a:ea typeface="Calibri"/>
                <a:cs typeface="B Nazanin" pitchFamily="2" charset="-78"/>
              </a:rPr>
              <a:t>شماره دانشجویی:</a:t>
            </a:r>
            <a:endParaRPr lang="en-US" sz="2000" dirty="0" smtClean="0">
              <a:latin typeface="Calibri"/>
              <a:ea typeface="Calibri"/>
              <a:cs typeface="B Nazanin" pitchFamily="2" charset="-78"/>
            </a:endParaRPr>
          </a:p>
          <a:p>
            <a:pPr marL="608013" marR="0" indent="-3429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ü"/>
            </a:pPr>
            <a:r>
              <a:rPr lang="fa-IR" sz="2000" dirty="0" smtClean="0">
                <a:latin typeface="Calibri"/>
                <a:ea typeface="Calibri"/>
                <a:cs typeface="B Nazanin" pitchFamily="2" charset="-78"/>
              </a:rPr>
              <a:t>ترم دانشجو: ترم</a:t>
            </a:r>
            <a:endParaRPr lang="en-US" sz="2000" dirty="0" smtClean="0">
              <a:latin typeface="Calibri"/>
              <a:ea typeface="Calibri"/>
              <a:cs typeface="B Nazanin" pitchFamily="2" charset="-78"/>
            </a:endParaRPr>
          </a:p>
          <a:p>
            <a:pPr marL="608013" marR="0" indent="-3429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ü"/>
            </a:pPr>
            <a:r>
              <a:rPr lang="fa-IR" sz="2000" dirty="0" smtClean="0">
                <a:latin typeface="Calibri"/>
                <a:ea typeface="Calibri"/>
                <a:cs typeface="B Nazanin" pitchFamily="2" charset="-78"/>
              </a:rPr>
              <a:t>سال ورود: مهر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rtl="1"/>
            <a:r>
              <a:rPr lang="fa-IR" dirty="0" smtClean="0">
                <a:latin typeface="Calibri"/>
                <a:ea typeface="Calibri"/>
              </a:rPr>
              <a:t> </a:t>
            </a:r>
            <a:r>
              <a:rPr lang="fa-IR" b="1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گزارش شرح حال بیمار در بخش</a:t>
            </a:r>
            <a:endParaRPr lang="en-US" dirty="0">
              <a:solidFill>
                <a:srgbClr val="0070C0"/>
              </a:solidFill>
              <a:cs typeface="B Titr" pitchFamily="2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title"/>
          </p:nvPr>
        </p:nvSpPr>
        <p:spPr>
          <a:xfrm>
            <a:off x="304800" y="1447800"/>
            <a:ext cx="8534400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fa-IR" sz="7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ارزیابی پس از عمل </a:t>
            </a:r>
            <a:endParaRPr lang="en-US" dirty="0">
              <a:solidFill>
                <a:srgbClr val="0070C0"/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412664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400"/>
          </a:xfrm>
        </p:spPr>
        <p:txBody>
          <a:bodyPr anchor="ctr"/>
          <a:lstStyle/>
          <a:p>
            <a:pPr rtl="1"/>
            <a:r>
              <a:rPr lang="fa-IR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نام جراحی (نام </a:t>
            </a:r>
            <a:r>
              <a:rPr lang="fa-IR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جراح، </a:t>
            </a:r>
            <a:r>
              <a:rPr lang="fa-IR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تاریخ جراحی</a:t>
            </a:r>
            <a:r>
              <a:rPr lang="fa-IR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 smtClean="0">
                <a:cs typeface="B Nazanin" pitchFamily="2" charset="-78"/>
              </a:rPr>
              <a:t>تاریخ جراحی :</a:t>
            </a:r>
            <a:r>
              <a:rPr lang="en-US" dirty="0" smtClean="0">
                <a:cs typeface="B Nazanin" pitchFamily="2" charset="-78"/>
              </a:rPr>
              <a:t>     </a:t>
            </a:r>
            <a:r>
              <a:rPr lang="fa-IR" dirty="0" smtClean="0">
                <a:cs typeface="B Nazanin" pitchFamily="2" charset="-78"/>
              </a:rPr>
              <a:t>/  /                     </a:t>
            </a: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 smtClean="0">
                <a:cs typeface="B Nazanin" pitchFamily="2" charset="-78"/>
              </a:rPr>
              <a:t>جراح : دکتر                                                                                                                         </a:t>
            </a: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 smtClean="0">
                <a:cs typeface="B Nazanin" pitchFamily="2" charset="-78"/>
              </a:rPr>
              <a:t>کمک جراح: دکتر</a:t>
            </a:r>
            <a:endParaRPr lang="en-US" dirty="0" smtClean="0">
              <a:cs typeface="B Nazanin" pitchFamily="2" charset="-78"/>
            </a:endParaRP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 smtClean="0">
                <a:cs typeface="B Nazanin" pitchFamily="2" charset="-78"/>
              </a:rPr>
              <a:t>بیهوشی: دکتر</a:t>
            </a:r>
            <a:r>
              <a:rPr lang="en-US" dirty="0" smtClean="0">
                <a:cs typeface="B Nazanin" pitchFamily="2" charset="-78"/>
              </a:rPr>
              <a:t>   </a:t>
            </a:r>
            <a:endParaRPr lang="fa-IR" dirty="0" smtClean="0">
              <a:cs typeface="B Nazanin" pitchFamily="2" charset="-78"/>
            </a:endParaRP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 smtClean="0">
                <a:cs typeface="B Nazanin" pitchFamily="2" charset="-78"/>
              </a:rPr>
              <a:t>داخلی: دکتر</a:t>
            </a: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 smtClean="0">
                <a:cs typeface="B Nazanin" pitchFamily="2" charset="-78"/>
              </a:rPr>
              <a:t>تشخیص:</a:t>
            </a:r>
            <a:endParaRPr lang="en-US" dirty="0" smtClean="0">
              <a:cs typeface="B Nazanin" pitchFamily="2" charset="-78"/>
            </a:endParaRPr>
          </a:p>
          <a:p>
            <a:pPr marL="639763" indent="-457200" algn="r" rtl="1">
              <a:lnSpc>
                <a:spcPct val="11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fa-IR" dirty="0" smtClean="0">
                <a:cs typeface="B Nazanin" pitchFamily="2" charset="-78"/>
              </a:rPr>
              <a:t>نوع عمل جراحی:</a:t>
            </a:r>
            <a:endParaRPr lang="en-US" dirty="0" smtClean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0789866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sz="3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بخش</a:t>
            </a:r>
            <a:endParaRPr lang="en-US" sz="32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بخش بستری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cs typeface="B Nazanin" panose="00000400000000000000" pitchFamily="2" charset="-78"/>
              </a:rPr>
              <a:t> </a:t>
            </a:r>
          </a:p>
          <a:p>
            <a:pPr algn="r" rtl="1"/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بخش مراقبت های ویژه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بخش سرپایی</a:t>
            </a:r>
            <a:r>
              <a:rPr lang="en-US" dirty="0">
                <a:cs typeface="B Nazanin" panose="00000400000000000000" pitchFamily="2" charset="-78"/>
              </a:rPr>
              <a:t> </a:t>
            </a:r>
            <a:r>
              <a:rPr lang="en-US" dirty="0" smtClean="0">
                <a:cs typeface="B Nazanin" panose="00000400000000000000" pitchFamily="2" charset="-78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outpatient</a:t>
            </a:r>
            <a:r>
              <a:rPr lang="en-US" dirty="0">
                <a:cs typeface="B Nazanin" panose="00000400000000000000" pitchFamily="2" charset="-78"/>
              </a:rPr>
              <a:t>)</a:t>
            </a:r>
            <a:r>
              <a:rPr lang="fa-IR" dirty="0" smtClean="0">
                <a:cs typeface="B Nazanin" panose="00000400000000000000" pitchFamily="2" charset="-78"/>
              </a:rPr>
              <a:t> و ترخیص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1826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1066800"/>
          </a:xfrm>
        </p:spPr>
        <p:txBody>
          <a:bodyPr anchor="ctr">
            <a:normAutofit fontScale="90000"/>
          </a:bodyPr>
          <a:lstStyle/>
          <a:p>
            <a:pPr rtl="1"/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وضعیت تنفسی (</a:t>
            </a:r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توانایی یا عدم توانایی در تنفس خود به خود و یا اتصال به </a:t>
            </a:r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اکسیژن) </a:t>
            </a:r>
            <a:endParaRPr lang="en-US" sz="36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>
              <a:buClr>
                <a:srgbClr val="002060"/>
              </a:buClr>
            </a:pPr>
            <a:r>
              <a:rPr lang="fa-IR" dirty="0">
                <a:cs typeface="B Nazanin" panose="00000400000000000000" pitchFamily="2" charset="-78"/>
              </a:rPr>
              <a:t>اکسیژن </a:t>
            </a:r>
            <a:r>
              <a:rPr lang="fa-IR" dirty="0" smtClean="0">
                <a:cs typeface="B Nazanin" panose="00000400000000000000" pitchFamily="2" charset="-78"/>
              </a:rPr>
              <a:t>تراپی:       لیتر در دقیقه و از راه:</a:t>
            </a:r>
            <a:endParaRPr lang="en-US" dirty="0">
              <a:cs typeface="B Nazanin" panose="00000400000000000000" pitchFamily="2" charset="-78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400"/>
          </a:xfrm>
        </p:spPr>
        <p:txBody>
          <a:bodyPr anchor="ctr">
            <a:normAutofit/>
          </a:bodyPr>
          <a:lstStyle/>
          <a:p>
            <a:pPr lvl="0"/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کنترل علایم حیاتی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002060"/>
              </a:buClr>
            </a:pPr>
            <a:r>
              <a:rPr lang="en-US" sz="2800" dirty="0">
                <a:cs typeface="B Nazanin" pitchFamily="2" charset="-78"/>
              </a:rPr>
              <a:t>T:           </a:t>
            </a:r>
            <a:r>
              <a:rPr lang="en-US" sz="2800" dirty="0" smtClean="0">
                <a:cs typeface="B Nazanin" pitchFamily="2" charset="-78"/>
              </a:rPr>
              <a:t>PR :            RR :           </a:t>
            </a:r>
            <a:r>
              <a:rPr lang="en-US" sz="2800" dirty="0">
                <a:cs typeface="B Nazanin" pitchFamily="2" charset="-78"/>
              </a:rPr>
              <a:t>BP:             SPO2: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534400" cy="758952"/>
          </a:xfrm>
        </p:spPr>
        <p:txBody>
          <a:bodyPr anchor="ctr"/>
          <a:lstStyle/>
          <a:p>
            <a:pPr rtl="1"/>
            <a:r>
              <a:rPr lang="fa-IR" sz="32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کنترل عملکرد </a:t>
            </a:r>
            <a:r>
              <a:rPr lang="fa-IR" sz="3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سوند فولی، </a:t>
            </a:r>
            <a:r>
              <a:rPr lang="fa-IR" sz="32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درن و </a:t>
            </a:r>
            <a:r>
              <a:rPr lang="fa-IR" sz="3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سرم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مقدار دیورز: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ترشحات درن: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برقرار بودن خط وریدی: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میزان سرم دریافتی در بخ</a:t>
            </a:r>
            <a:r>
              <a:rPr lang="fa-IR" dirty="0">
                <a:cs typeface="B Nazanin" panose="00000400000000000000" pitchFamily="2" charset="-78"/>
              </a:rPr>
              <a:t>ش: </a:t>
            </a:r>
            <a:endParaRPr lang="fa-IR" dirty="0" smtClean="0">
              <a:cs typeface="B Nazanin" panose="00000400000000000000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anose="00000400000000000000" pitchFamily="2" charset="-78"/>
              </a:rPr>
              <a:t>عملکرد صحیح چست تیوب: </a:t>
            </a:r>
            <a:endParaRPr lang="en-US" dirty="0">
              <a:cs typeface="B Nazanin" panose="00000400000000000000" pitchFamily="2" charset="-78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534400" cy="990600"/>
          </a:xfrm>
        </p:spPr>
        <p:txBody>
          <a:bodyPr anchor="ctr">
            <a:normAutofit fontScale="90000"/>
          </a:bodyPr>
          <a:lstStyle/>
          <a:p>
            <a:pPr rtl="1"/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کنترل وضعیت پوست و محل </a:t>
            </a:r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عمل (</a:t>
            </a:r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پانسمان و </a:t>
            </a:r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خونریزی)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447800"/>
          </a:xfrm>
        </p:spPr>
        <p:txBody>
          <a:bodyPr anchor="ctr">
            <a:normAutofit fontScale="90000"/>
          </a:bodyPr>
          <a:lstStyle/>
          <a:p>
            <a:pPr lvl="0" rtl="1"/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کنترل </a:t>
            </a:r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میزان درد، </a:t>
            </a:r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سطح هوشیاری </a:t>
            </a:r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و اقدامات </a:t>
            </a:r>
            <a:r>
              <a:rPr lang="fa-IR" sz="36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درمانی در </a:t>
            </a:r>
            <a:r>
              <a:rPr lang="fa-IR" sz="36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بخش</a:t>
            </a:r>
            <a:r>
              <a:rPr lang="en-US" dirty="0" smtClean="0">
                <a:latin typeface="Calibri"/>
                <a:ea typeface="Calibri"/>
                <a:cs typeface="Arial"/>
              </a:rPr>
              <a:t/>
            </a:r>
            <a:br>
              <a:rPr lang="en-US" dirty="0" smtClean="0">
                <a:latin typeface="Calibri"/>
                <a:ea typeface="Calibri"/>
                <a:cs typeface="Arial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fa-IR" dirty="0" smtClean="0">
                <a:cs typeface="B Nazanin" panose="00000400000000000000" pitchFamily="2" charset="-78"/>
              </a:rPr>
              <a:t>کنترل درد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cs typeface="B Nazanin" panose="00000400000000000000" pitchFamily="2" charset="-78"/>
              </a:rPr>
              <a:t>        نام مسکن:                   مقدار مسکن:</a:t>
            </a:r>
          </a:p>
          <a:p>
            <a:pPr algn="r" rtl="1"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fa-IR" dirty="0">
              <a:cs typeface="B Nazanin" panose="00000400000000000000" pitchFamily="2" charset="-78"/>
            </a:endParaRPr>
          </a:p>
          <a:p>
            <a:pPr marL="0" indent="0" algn="r" rtl="1">
              <a:buClr>
                <a:srgbClr val="002060"/>
              </a:buClr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algn="r" rtl="1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fa-IR" dirty="0" smtClean="0">
                <a:cs typeface="B Nazanin" panose="00000400000000000000" pitchFamily="2" charset="-78"/>
              </a:rPr>
              <a:t>محاسبه و میزان سطح هوشیاری براساس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GCS</a:t>
            </a:r>
            <a:r>
              <a:rPr lang="fa-IR" dirty="0" smtClean="0">
                <a:cs typeface="B Nazanin" panose="00000400000000000000" pitchFamily="2" charset="-78"/>
              </a:rPr>
              <a:t>:</a:t>
            </a:r>
            <a:endParaRPr lang="en-US" dirty="0">
              <a:cs typeface="B Nazanin" panose="00000400000000000000" pitchFamily="2" charset="-78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sz="3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 برنامه مراقبت های </a:t>
            </a:r>
            <a:r>
              <a:rPr lang="fa-IR" sz="32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پرستاری بعد از عمل</a:t>
            </a:r>
            <a:endParaRPr lang="en-US" sz="32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8713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sz="32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نیازهای آموزشی بیمار</a:t>
            </a:r>
            <a:endParaRPr lang="en-US" sz="32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489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38200"/>
          </a:xfrm>
        </p:spPr>
        <p:txBody>
          <a:bodyPr anchor="ctr"/>
          <a:lstStyle/>
          <a:p>
            <a:pPr rtl="1"/>
            <a:r>
              <a:rPr lang="fa-IR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مشخصات فردی بیمار</a:t>
            </a:r>
            <a:endParaRPr lang="en-US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ar-SA" dirty="0" smtClean="0">
                <a:latin typeface="Calibri"/>
                <a:ea typeface="Calibri"/>
                <a:cs typeface="B Nazanin" pitchFamily="2" charset="-78"/>
              </a:rPr>
              <a:t>نام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و نام خانوادگی</a:t>
            </a:r>
            <a:r>
              <a:rPr lang="ar-SA" dirty="0" smtClean="0">
                <a:latin typeface="Calibri"/>
                <a:ea typeface="Calibri"/>
                <a:cs typeface="B Nazanin" pitchFamily="2" charset="-78"/>
              </a:rPr>
              <a:t>: </a:t>
            </a:r>
            <a:endParaRPr lang="en-US" dirty="0" smtClean="0">
              <a:latin typeface="Calibri"/>
              <a:ea typeface="Calibri"/>
              <a:cs typeface="B Nazanin" pitchFamily="2" charset="-78"/>
            </a:endParaRPr>
          </a:p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ar-SA" dirty="0" smtClean="0">
                <a:latin typeface="Calibri"/>
                <a:ea typeface="Calibri"/>
                <a:cs typeface="B Nazanin" pitchFamily="2" charset="-78"/>
              </a:rPr>
              <a:t>شغل: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    </a:t>
            </a:r>
          </a:p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ar-SA" dirty="0" smtClean="0">
                <a:latin typeface="Calibri"/>
                <a:ea typeface="Calibri"/>
                <a:cs typeface="B Nazanin" pitchFamily="2" charset="-78"/>
              </a:rPr>
              <a:t>سن: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    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ساله               قد: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   </a:t>
            </a: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cm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   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    وزن: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  </a:t>
            </a: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kg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       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</a:t>
            </a:r>
          </a:p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گروه خونی: </a:t>
            </a:r>
            <a:endParaRPr lang="en-US" dirty="0" smtClean="0">
              <a:latin typeface="Calibri"/>
              <a:ea typeface="Calibri"/>
              <a:cs typeface="B Nazanin" pitchFamily="2" charset="-78"/>
            </a:endParaRPr>
          </a:p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ar-SA" dirty="0" smtClean="0">
                <a:latin typeface="Calibri"/>
                <a:ea typeface="Calibri"/>
                <a:cs typeface="B Nazanin" pitchFamily="2" charset="-78"/>
              </a:rPr>
              <a:t>نوع رضایت نامه عمل: انتخابی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اورژانسی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   </a:t>
            </a:r>
            <a:endParaRPr lang="en-US" dirty="0" smtClean="0">
              <a:latin typeface="Calibri"/>
              <a:ea typeface="Calibri"/>
              <a:cs typeface="B Nazanin" pitchFamily="2" charset="-78"/>
            </a:endParaRPr>
          </a:p>
          <a:p>
            <a:pPr marL="1005840" marR="0" indent="-457200" algn="just" rt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امضای رضایت نامه توسط: خود بیمار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بستگان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پزشکان معتمد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en-US" dirty="0" smtClean="0">
                <a:latin typeface="Arial"/>
                <a:ea typeface="Calibri"/>
                <a:cs typeface="B Nazanin" pitchFamily="2" charset="-78"/>
              </a:rPr>
              <a:t> </a:t>
            </a:r>
            <a:endParaRPr lang="en-US" dirty="0" smtClean="0">
              <a:latin typeface="Calibri"/>
              <a:ea typeface="Calibri"/>
              <a:cs typeface="B Nazanin" pitchFamily="2" charset="-78"/>
            </a:endParaRPr>
          </a:p>
          <a:p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rtl="1"/>
            <a:r>
              <a:rPr lang="fa-IR" sz="28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عوارض جراحی و بیهوشی</a:t>
            </a:r>
            <a:endParaRPr lang="en-US" sz="28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464686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400"/>
          </a:xfrm>
        </p:spPr>
        <p:txBody>
          <a:bodyPr anchor="ctr">
            <a:normAutofit/>
          </a:bodyPr>
          <a:lstStyle/>
          <a:p>
            <a:pPr rtl="1"/>
            <a:r>
              <a:rPr lang="fa-IR" sz="32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خلاصه </a:t>
            </a:r>
            <a:r>
              <a:rPr lang="fa-IR" sz="3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 پرونده </a:t>
            </a:r>
            <a:r>
              <a:rPr lang="fa-IR" sz="32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بیمار</a:t>
            </a:r>
            <a:endParaRPr lang="en-US" sz="32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title"/>
          </p:nvPr>
        </p:nvSpPr>
        <p:spPr>
          <a:xfrm>
            <a:off x="304800" y="1447800"/>
            <a:ext cx="8534400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fa-IR" sz="72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ارزیابی پیش از عمل </a:t>
            </a:r>
            <a:endParaRPr lang="en-US" dirty="0">
              <a:solidFill>
                <a:srgbClr val="0070C0"/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634783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90600"/>
          </a:xfrm>
        </p:spPr>
        <p:txBody>
          <a:bodyPr anchor="ctr">
            <a:normAutofit/>
          </a:bodyPr>
          <a:lstStyle/>
          <a:p>
            <a:pPr lvl="0" rtl="1"/>
            <a:r>
              <a:rPr lang="fa-IR" sz="37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تاریخچه و </a:t>
            </a:r>
            <a:r>
              <a:rPr lang="fa-IR" sz="37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معاینات فیزیکی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r" rtl="1">
              <a:buClr>
                <a:srgbClr val="002060"/>
              </a:buClr>
            </a:pPr>
            <a:r>
              <a:rPr lang="ar-SA" dirty="0">
                <a:latin typeface="Calibri"/>
                <a:ea typeface="Calibri"/>
                <a:cs typeface="B Nazanin" pitchFamily="2" charset="-78"/>
              </a:rPr>
              <a:t>بررسی وضعیت فیزیولوژیک قبل از </a:t>
            </a:r>
            <a:r>
              <a:rPr lang="ar-SA" dirty="0" smtClean="0">
                <a:latin typeface="Calibri"/>
                <a:ea typeface="Calibri"/>
                <a:cs typeface="B Nazanin" pitchFamily="2" charset="-78"/>
              </a:rPr>
              <a:t>عمل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</a:t>
            </a:r>
            <a:r>
              <a:rPr lang="ar-SA" dirty="0" smtClean="0">
                <a:latin typeface="Calibri"/>
                <a:ea typeface="Calibri"/>
                <a:cs typeface="B Nazanin" pitchFamily="2" charset="-78"/>
              </a:rPr>
              <a:t>(</a:t>
            </a:r>
            <a:r>
              <a:rPr lang="ar-SA" dirty="0">
                <a:latin typeface="Calibri"/>
                <a:ea typeface="Calibri"/>
                <a:cs typeface="B Nazanin" pitchFamily="2" charset="-78"/>
              </a:rPr>
              <a:t>سابقه انواع بیماری </a:t>
            </a:r>
            <a:r>
              <a:rPr lang="ar-SA" dirty="0" smtClean="0">
                <a:latin typeface="Calibri"/>
                <a:ea typeface="Calibri"/>
                <a:cs typeface="B Nazanin" pitchFamily="2" charset="-78"/>
              </a:rPr>
              <a:t>ها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ی همراه، سابقه جراحی و بیهوشی، حساسیت های دارویی یا غذایی، </a:t>
            </a:r>
            <a:r>
              <a:rPr lang="fa-IR" dirty="0">
                <a:latin typeface="Calibri"/>
                <a:ea typeface="Calibri"/>
                <a:cs typeface="B Nazanin" pitchFamily="2" charset="-78"/>
              </a:rPr>
              <a:t>آلرژی ها و مصرف سیگار 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...):</a:t>
            </a:r>
          </a:p>
          <a:p>
            <a:pPr algn="r" rtl="1">
              <a:buClr>
                <a:srgbClr val="002060"/>
              </a:buClr>
            </a:pPr>
            <a:endParaRPr lang="fa-IR" dirty="0">
              <a:latin typeface="Calibri"/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endParaRPr lang="fa-IR" dirty="0" smtClean="0">
              <a:latin typeface="Calibri"/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endParaRPr lang="fa-IR" dirty="0">
              <a:latin typeface="Calibri"/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latin typeface="Calibri"/>
                <a:cs typeface="B Nazanin" pitchFamily="2" charset="-78"/>
              </a:rPr>
              <a:t>معاینه سیستم های بدن: </a:t>
            </a:r>
          </a:p>
          <a:p>
            <a:pPr algn="r" rtl="1">
              <a:buClr>
                <a:srgbClr val="002060"/>
              </a:buClr>
            </a:pPr>
            <a:endParaRPr lang="fa-IR" dirty="0">
              <a:latin typeface="Calibri"/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latin typeface="Calibri"/>
                <a:cs typeface="B Nazanin" pitchFamily="2" charset="-78"/>
              </a:rPr>
              <a:t>سمع ریه و قلب: </a:t>
            </a:r>
          </a:p>
          <a:p>
            <a:pPr marL="0" indent="0" algn="r" rtl="1">
              <a:buClr>
                <a:srgbClr val="002060"/>
              </a:buClr>
              <a:buNone/>
            </a:pPr>
            <a:endParaRPr lang="fa-IR" dirty="0" smtClean="0">
              <a:latin typeface="Calibri"/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latin typeface="Calibri"/>
                <a:cs typeface="B Nazanin" pitchFamily="2" charset="-78"/>
              </a:rPr>
              <a:t>ارزیابی نورولوژیک اندام ها: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38200"/>
          </a:xfrm>
        </p:spPr>
        <p:txBody>
          <a:bodyPr anchor="ctr">
            <a:normAutofit fontScale="90000"/>
          </a:bodyPr>
          <a:lstStyle/>
          <a:p>
            <a:pPr lvl="0"/>
            <a:r>
              <a:rPr lang="fa-IR" sz="31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نام </a:t>
            </a:r>
            <a:r>
              <a:rPr lang="fa-IR" sz="31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داروها و دوز </a:t>
            </a:r>
            <a:r>
              <a:rPr lang="fa-IR" sz="31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مصرفی (جهت </a:t>
            </a:r>
            <a:r>
              <a:rPr lang="fa-IR" sz="31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درمان بیماری </a:t>
            </a:r>
            <a:r>
              <a:rPr lang="fa-IR" sz="31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های زمینه ای)</a:t>
            </a:r>
            <a:r>
              <a:rPr lang="fa-IR" sz="41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 anchor="ctr">
            <a:noAutofit/>
          </a:bodyPr>
          <a:lstStyle/>
          <a:p>
            <a:pPr lvl="0" rtl="1"/>
            <a:r>
              <a:rPr lang="ar-SA" sz="28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نتایج </a:t>
            </a:r>
            <a:r>
              <a:rPr lang="fa-IR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تست های آزمایشگاهی و </a:t>
            </a:r>
            <a:r>
              <a:rPr lang="fa-IR" sz="28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تشخیصی</a:t>
            </a:r>
            <a:endParaRPr lang="en-US" sz="28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>
              <a:buClr>
                <a:srgbClr val="002060"/>
              </a:buClr>
            </a:pPr>
            <a:r>
              <a:rPr lang="en-US" dirty="0" smtClean="0"/>
              <a:t>CBC</a:t>
            </a:r>
          </a:p>
          <a:p>
            <a:pPr algn="l">
              <a:buClr>
                <a:srgbClr val="002060"/>
              </a:buClr>
            </a:pPr>
            <a:r>
              <a:rPr lang="en-US" dirty="0" smtClean="0"/>
              <a:t>WBC:  </a:t>
            </a:r>
            <a:r>
              <a:rPr lang="fa-IR" dirty="0" smtClean="0"/>
              <a:t>      </a:t>
            </a:r>
            <a:r>
              <a:rPr lang="en-US" dirty="0" smtClean="0"/>
              <a:t> </a:t>
            </a:r>
            <a:r>
              <a:rPr lang="en-US" dirty="0" err="1" smtClean="0"/>
              <a:t>Hb</a:t>
            </a:r>
            <a:r>
              <a:rPr lang="en-US" dirty="0" smtClean="0"/>
              <a:t>:     </a:t>
            </a:r>
            <a:r>
              <a:rPr lang="en-US" dirty="0" err="1" smtClean="0"/>
              <a:t>Hct</a:t>
            </a:r>
            <a:r>
              <a:rPr lang="en-US" dirty="0" smtClean="0"/>
              <a:t>:    </a:t>
            </a:r>
            <a:r>
              <a:rPr lang="fa-IR" dirty="0" smtClean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Plt</a:t>
            </a:r>
            <a:r>
              <a:rPr lang="en-US" dirty="0" smtClean="0"/>
              <a:t>:   </a:t>
            </a:r>
            <a:r>
              <a:rPr lang="fa-IR" dirty="0" smtClean="0"/>
              <a:t>  </a:t>
            </a:r>
            <a:r>
              <a:rPr lang="en-US" dirty="0" smtClean="0"/>
              <a:t>   FBS:   </a:t>
            </a:r>
            <a:r>
              <a:rPr lang="fa-IR" dirty="0" smtClean="0"/>
              <a:t>      </a:t>
            </a:r>
            <a:r>
              <a:rPr lang="en-US" dirty="0" smtClean="0"/>
              <a:t> BUN:</a:t>
            </a:r>
          </a:p>
          <a:p>
            <a:pPr algn="l">
              <a:buClr>
                <a:srgbClr val="002060"/>
              </a:buClr>
            </a:pPr>
            <a:r>
              <a:rPr lang="en-US" dirty="0" smtClean="0"/>
              <a:t> Cr:           Urea:           Na:           K :</a:t>
            </a:r>
            <a:r>
              <a:rPr lang="fa-IR" dirty="0" smtClean="0"/>
              <a:t>    </a:t>
            </a:r>
            <a:r>
              <a:rPr lang="en-US" dirty="0" smtClean="0"/>
              <a:t>   PT:       PTT: </a:t>
            </a:r>
          </a:p>
          <a:p>
            <a:pPr>
              <a:buClr>
                <a:srgbClr val="002060"/>
              </a:buClr>
            </a:pPr>
            <a:r>
              <a:rPr lang="en-US" dirty="0"/>
              <a:t>Beta HCG:</a:t>
            </a:r>
            <a:endParaRPr lang="en-US" dirty="0" smtClean="0"/>
          </a:p>
          <a:p>
            <a:pPr algn="l">
              <a:buClr>
                <a:srgbClr val="002060"/>
              </a:buClr>
            </a:pPr>
            <a:r>
              <a:rPr lang="en-US" dirty="0" smtClean="0"/>
              <a:t>ECG:                  CXR :  </a:t>
            </a:r>
          </a:p>
          <a:p>
            <a:pPr marL="0" indent="0" algn="r" rtl="1">
              <a:buClr>
                <a:srgbClr val="002060"/>
              </a:buClr>
            </a:pPr>
            <a:r>
              <a:rPr lang="en-US" dirty="0" smtClean="0"/>
              <a:t>  </a:t>
            </a:r>
            <a:r>
              <a:rPr lang="fa-IR" dirty="0" smtClean="0">
                <a:cs typeface="B Nazanin" panose="00000400000000000000" pitchFamily="2" charset="-78"/>
              </a:rPr>
              <a:t>آزمایشات همراه دیگر</a:t>
            </a:r>
            <a:r>
              <a:rPr lang="fa-IR" dirty="0" smtClean="0"/>
              <a:t>:</a:t>
            </a:r>
            <a:endParaRPr lang="en-US" dirty="0" smtClean="0"/>
          </a:p>
          <a:p>
            <a:pPr marL="0" indent="0" algn="l">
              <a:buClr>
                <a:srgbClr val="002060"/>
              </a:buClr>
              <a:buNone/>
            </a:pPr>
            <a:r>
              <a:rPr lang="en-US" dirty="0" smtClean="0"/>
              <a:t>                                                                                   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400"/>
          </a:xfrm>
        </p:spPr>
        <p:txBody>
          <a:bodyPr anchor="ctr"/>
          <a:lstStyle/>
          <a:p>
            <a:pPr rtl="1"/>
            <a:r>
              <a:rPr lang="fa-IR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ا</a:t>
            </a:r>
            <a:r>
              <a:rPr lang="ar-SA" sz="28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قدامات </a:t>
            </a:r>
            <a:r>
              <a:rPr lang="ar-SA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پرستاری قبل از عمل در </a:t>
            </a:r>
            <a:r>
              <a:rPr lang="ar-SA" sz="28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بخش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0" y="1527048"/>
            <a:ext cx="8991600" cy="4873752"/>
          </a:xfrm>
        </p:spPr>
        <p:txBody>
          <a:bodyPr>
            <a:normAutofit fontScale="77500" lnSpcReduction="20000"/>
          </a:bodyPr>
          <a:lstStyle/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itchFamily="2" charset="-78"/>
              </a:rPr>
              <a:t>شیو ناحیه جراحی و محل چسباندن کوتر:</a:t>
            </a:r>
          </a:p>
          <a:p>
            <a:pPr marL="0" indent="0" algn="r" rtl="1">
              <a:buNone/>
            </a:pP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itchFamily="2" charset="-78"/>
              </a:rPr>
              <a:t>مشخص کردن  محل جراحی:</a:t>
            </a:r>
          </a:p>
          <a:p>
            <a:pPr marL="0" indent="0" algn="r" rtl="1">
              <a:buNone/>
            </a:pP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itchFamily="2" charset="-78"/>
              </a:rPr>
              <a:t>مشاوره داخلی و بیهوشی:</a:t>
            </a:r>
          </a:p>
          <a:p>
            <a:pPr algn="r" rtl="1"/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itchFamily="2" charset="-78"/>
              </a:rPr>
              <a:t>علایم حیاتی قبل از عمل:</a:t>
            </a:r>
          </a:p>
          <a:p>
            <a:pPr marL="0" indent="0" algn="r" rtl="1">
              <a:buNone/>
            </a:pP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itchFamily="2" charset="-78"/>
              </a:rPr>
              <a:t>داروهای پریمد:</a:t>
            </a:r>
          </a:p>
          <a:p>
            <a:pPr algn="r" rtl="1">
              <a:buClr>
                <a:srgbClr val="002060"/>
              </a:buClr>
            </a:pP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cs typeface="B Nazanin" pitchFamily="2" charset="-78"/>
              </a:rPr>
              <a:t>داشتن یا نداشتن جسم خارجی، اجسام فلزی، پروتزها، دندان لق و .....:</a:t>
            </a:r>
          </a:p>
          <a:p>
            <a:pPr marL="0" indent="0" algn="r" rtl="1">
              <a:buClr>
                <a:srgbClr val="002060"/>
              </a:buClr>
              <a:buNone/>
            </a:pPr>
            <a:endParaRPr lang="fa-IR" dirty="0" smtClean="0"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fa-IR" dirty="0">
                <a:cs typeface="B Nazanin" pitchFamily="2" charset="-78"/>
              </a:rPr>
              <a:t> </a:t>
            </a:r>
            <a:r>
              <a:rPr lang="fa-IR" dirty="0" smtClean="0">
                <a:cs typeface="B Nazanin" pitchFamily="2" charset="-78"/>
              </a:rPr>
              <a:t>مدت </a:t>
            </a:r>
            <a:r>
              <a:rPr lang="en-US" dirty="0" smtClean="0">
                <a:cs typeface="B Nazanin" pitchFamily="2" charset="-78"/>
              </a:rPr>
              <a:t>NPO</a:t>
            </a:r>
            <a:r>
              <a:rPr lang="fa-IR" dirty="0" smtClean="0">
                <a:cs typeface="B Nazanin" pitchFamily="2" charset="-78"/>
              </a:rPr>
              <a:t> بودن: </a:t>
            </a:r>
            <a:endParaRPr lang="en-US" dirty="0" smtClean="0"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rtl="1"/>
            <a:r>
              <a:rPr lang="ar-SA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داروهای قبل از عمل(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pre-med</a:t>
            </a:r>
            <a:r>
              <a:rPr lang="fa-IR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) </a:t>
            </a:r>
            <a:r>
              <a:rPr lang="fa-IR" sz="2800" dirty="0" smtClean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اثرات دارویی - عوارض</a:t>
            </a:r>
            <a:endParaRPr lang="en-US" sz="28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endParaRPr lang="en-US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fa-IR" sz="2800" dirty="0">
                <a:solidFill>
                  <a:srgbClr val="0070C0"/>
                </a:solidFill>
                <a:latin typeface="Calibri"/>
                <a:ea typeface="Calibri"/>
                <a:cs typeface="B Titr" pitchFamily="2" charset="-78"/>
              </a:rPr>
              <a:t>مشاوره بیهوشی </a:t>
            </a:r>
            <a:endParaRPr lang="en-US" sz="2800" dirty="0">
              <a:solidFill>
                <a:srgbClr val="0070C0"/>
              </a:solidFill>
              <a:latin typeface="Calibri"/>
              <a:ea typeface="Calibri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Clr>
                <a:srgbClr val="002060"/>
              </a:buClr>
            </a:pPr>
            <a:r>
              <a:rPr lang="fa-IR" dirty="0" smtClean="0"/>
              <a:t>کلاس </a:t>
            </a:r>
            <a:r>
              <a:rPr lang="en-US" dirty="0" smtClean="0"/>
              <a:t>ASA</a:t>
            </a:r>
            <a:r>
              <a:rPr lang="fa-IR" dirty="0" smtClean="0"/>
              <a:t>:  1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/>
              <a:t>      2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/>
              <a:t>          3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/>
              <a:t>       4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/>
              <a:t>       5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/>
              <a:t>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/>
              <a:t>کلاس </a:t>
            </a:r>
            <a:r>
              <a:rPr lang="en-US" dirty="0" smtClean="0"/>
              <a:t>ASA Emergency</a:t>
            </a:r>
            <a:r>
              <a:rPr lang="fa-IR" dirty="0" smtClean="0"/>
              <a:t>: </a:t>
            </a:r>
            <a:endParaRPr lang="en-US" dirty="0" smtClean="0"/>
          </a:p>
          <a:p>
            <a:pPr algn="r" rtl="1">
              <a:buClr>
                <a:srgbClr val="002060"/>
              </a:buClr>
            </a:pPr>
            <a:r>
              <a:rPr lang="fa-IR" dirty="0" smtClean="0"/>
              <a:t> </a:t>
            </a:r>
            <a:r>
              <a:rPr lang="en-US" dirty="0" smtClean="0"/>
              <a:t>E1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en-US" dirty="0" smtClean="0"/>
              <a:t>   E2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en-US" dirty="0" smtClean="0"/>
              <a:t>     E3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en-US" dirty="0" smtClean="0"/>
              <a:t>    E4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en-US" dirty="0" smtClean="0"/>
              <a:t>     E5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latin typeface="Calibri"/>
                <a:ea typeface="Calibri"/>
                <a:cs typeface="B Nazanin" pitchFamily="2" charset="-78"/>
              </a:rPr>
              <a:t>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latin typeface="Calibri"/>
                <a:cs typeface="B Nazanin" pitchFamily="2" charset="-78"/>
              </a:rPr>
              <a:t>معاینه راه هوایی: دندان لق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cs typeface="B Nazanin" pitchFamily="2" charset="-78"/>
              </a:rPr>
              <a:t>    عدم وجود دندان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latin typeface="Calibri"/>
                <a:cs typeface="B Nazanin" pitchFamily="2" charset="-78"/>
              </a:rPr>
              <a:t>       دندان مصنوعی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cs typeface="B Nazanin" pitchFamily="2" charset="-78"/>
              </a:rPr>
              <a:t> پروتز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latin typeface="Calibri"/>
                <a:cs typeface="B Nazanin" pitchFamily="2" charset="-78"/>
              </a:rPr>
              <a:t> روکش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cs typeface="B Nazanin" pitchFamily="2" charset="-78"/>
              </a:rPr>
              <a:t>  کامپوزیت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latin typeface="Calibri"/>
                <a:cs typeface="B Nazanin" pitchFamily="2" charset="-78"/>
              </a:rPr>
              <a:t>    میزان باز شدن</a:t>
            </a:r>
            <a:r>
              <a:rPr lang="fa-IR" dirty="0">
                <a:latin typeface="Calibri"/>
                <a:cs typeface="B Nazanin" pitchFamily="2" charset="-78"/>
              </a:rPr>
              <a:t> </a:t>
            </a:r>
            <a:r>
              <a:rPr lang="fa-IR" dirty="0" smtClean="0">
                <a:latin typeface="Calibri"/>
                <a:cs typeface="B Nazanin" pitchFamily="2" charset="-78"/>
              </a:rPr>
              <a:t>دهان و مفصل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TMJ</a:t>
            </a:r>
            <a:r>
              <a:rPr lang="fa-I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latin typeface="Calibri"/>
                <a:cs typeface="B Nazanin" pitchFamily="2" charset="-78"/>
              </a:rPr>
              <a:t>میزان اکستنشن سر: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latin typeface="Calibri"/>
                <a:cs typeface="B Nazanin" pitchFamily="2" charset="-78"/>
              </a:rPr>
              <a:t>فاصله تیرومنتال: </a:t>
            </a:r>
          </a:p>
          <a:p>
            <a:pPr algn="r" rtl="1">
              <a:buClr>
                <a:srgbClr val="002060"/>
              </a:buClr>
            </a:pPr>
            <a:r>
              <a:rPr lang="fa-IR" dirty="0" smtClean="0">
                <a:latin typeface="Calibri"/>
                <a:cs typeface="B Nazanin" pitchFamily="2" charset="-78"/>
              </a:rPr>
              <a:t>مالامپاتی:  1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cs typeface="B Nazanin" pitchFamily="2" charset="-78"/>
              </a:rPr>
              <a:t>  2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 o</a:t>
            </a:r>
            <a:r>
              <a:rPr lang="fa-IR" dirty="0" smtClean="0">
                <a:latin typeface="Calibri"/>
                <a:cs typeface="B Nazanin" pitchFamily="2" charset="-78"/>
              </a:rPr>
              <a:t>   3 </a:t>
            </a:r>
            <a:r>
              <a:rPr lang="en-US" dirty="0">
                <a:latin typeface="Calibri"/>
                <a:ea typeface="Calibri"/>
                <a:cs typeface="B Nazanin" pitchFamily="2" charset="-78"/>
              </a:rPr>
              <a:t>o</a:t>
            </a:r>
            <a:r>
              <a:rPr lang="fa-IR" dirty="0" smtClean="0">
                <a:latin typeface="Calibri"/>
                <a:cs typeface="B Nazanin" pitchFamily="2" charset="-78"/>
              </a:rPr>
              <a:t>   4 </a:t>
            </a:r>
            <a:r>
              <a:rPr lang="en-US" dirty="0" smtClean="0">
                <a:latin typeface="Calibri"/>
                <a:ea typeface="Calibri"/>
                <a:cs typeface="B Nazanin" pitchFamily="2" charset="-78"/>
              </a:rPr>
              <a:t>o</a:t>
            </a:r>
            <a:endParaRPr lang="fa-IR" dirty="0" smtClean="0">
              <a:latin typeface="Calibri"/>
              <a:ea typeface="Calibri"/>
              <a:cs typeface="B Nazanin" pitchFamily="2" charset="-78"/>
            </a:endParaRPr>
          </a:p>
          <a:p>
            <a:pPr algn="r" rtl="1">
              <a:buClr>
                <a:srgbClr val="002060"/>
              </a:buClr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ETs</a:t>
            </a:r>
            <a:r>
              <a:rPr lang="fa-IR" dirty="0">
                <a:latin typeface="Calibri"/>
                <a:cs typeface="B Nazanin" pitchFamily="2" charset="-78"/>
              </a:rPr>
              <a:t> یا شاخص متابولیک تست </a:t>
            </a:r>
            <a:r>
              <a:rPr lang="fa-IR" dirty="0" smtClean="0">
                <a:latin typeface="Calibri"/>
                <a:cs typeface="B Nazanin" pitchFamily="2" charset="-78"/>
              </a:rPr>
              <a:t>ورزش: </a:t>
            </a:r>
            <a:endParaRPr lang="en-US" dirty="0">
              <a:latin typeface="Calibri"/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08581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1493</TotalTime>
  <Words>503</Words>
  <Application>Microsoft Office PowerPoint</Application>
  <PresentationFormat>On-screen Show (4:3)</PresentationFormat>
  <Paragraphs>94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B Nazanin</vt:lpstr>
      <vt:lpstr>B Titr</vt:lpstr>
      <vt:lpstr>Calibri</vt:lpstr>
      <vt:lpstr>Georgia</vt:lpstr>
      <vt:lpstr>Times New Roman</vt:lpstr>
      <vt:lpstr>Wingdings</vt:lpstr>
      <vt:lpstr>Wingdings 2</vt:lpstr>
      <vt:lpstr>Civic</vt:lpstr>
      <vt:lpstr> گزارش شرح حال بیمار در بخش</vt:lpstr>
      <vt:lpstr>مشخصات فردی بیمار</vt:lpstr>
      <vt:lpstr> ارزیابی پیش از عمل </vt:lpstr>
      <vt:lpstr>تاریخچه و معاینات فیزیکی</vt:lpstr>
      <vt:lpstr>نام داروها و دوز مصرفی (جهت درمان بیماری های زمینه ای) </vt:lpstr>
      <vt:lpstr>نتایج تست های آزمایشگاهی و تشخیصی</vt:lpstr>
      <vt:lpstr>اقدامات پرستاری قبل از عمل در بخش</vt:lpstr>
      <vt:lpstr>داروهای قبل از عمل(pre-med) اثرات دارویی - عوارض</vt:lpstr>
      <vt:lpstr>مشاوره بیهوشی </vt:lpstr>
      <vt:lpstr> ارزیابی پس از عمل </vt:lpstr>
      <vt:lpstr>نام جراحی (نام جراح، تاریخ جراحی)</vt:lpstr>
      <vt:lpstr>بخش</vt:lpstr>
      <vt:lpstr>وضعیت تنفسی (توانایی یا عدم توانایی در تنفس خود به خود و یا اتصال به اکسیژن) </vt:lpstr>
      <vt:lpstr>کنترل علایم حیاتی</vt:lpstr>
      <vt:lpstr>کنترل عملکرد سوند فولی، درن و سرم</vt:lpstr>
      <vt:lpstr>کنترل وضعیت پوست و محل عمل (پانسمان و خونریزی)</vt:lpstr>
      <vt:lpstr>کنترل میزان درد، سطح هوشیاری و اقدامات درمانی در بخش </vt:lpstr>
      <vt:lpstr> برنامه مراقبت های پرستاری بعد از عمل</vt:lpstr>
      <vt:lpstr>نیازهای آموزشی بیمار</vt:lpstr>
      <vt:lpstr>عوارض جراحی و بیهوشی</vt:lpstr>
      <vt:lpstr>خلاصه  پرونده بیمار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گزارش شرح حال بیمار در اتاق عمل</dc:title>
  <dc:creator>Faezeh</dc:creator>
  <cp:lastModifiedBy>nikbakht</cp:lastModifiedBy>
  <cp:revision>96</cp:revision>
  <dcterms:created xsi:type="dcterms:W3CDTF">2015-03-10T14:58:27Z</dcterms:created>
  <dcterms:modified xsi:type="dcterms:W3CDTF">2023-02-15T08:27:49Z</dcterms:modified>
</cp:coreProperties>
</file>